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62" r:id="rId5"/>
    <p:sldId id="256" r:id="rId6"/>
    <p:sldId id="272" r:id="rId7"/>
    <p:sldId id="267" r:id="rId8"/>
    <p:sldId id="271" r:id="rId9"/>
    <p:sldId id="270" r:id="rId10"/>
    <p:sldId id="265" r:id="rId11"/>
    <p:sldId id="292" r:id="rId12"/>
    <p:sldId id="293" r:id="rId13"/>
    <p:sldId id="261" r:id="rId14"/>
    <p:sldId id="263" r:id="rId15"/>
    <p:sldId id="279" r:id="rId16"/>
    <p:sldId id="280" r:id="rId17"/>
    <p:sldId id="283" r:id="rId18"/>
    <p:sldId id="286" r:id="rId19"/>
    <p:sldId id="287" r:id="rId20"/>
    <p:sldId id="288" r:id="rId21"/>
    <p:sldId id="289" r:id="rId22"/>
    <p:sldId id="295" r:id="rId23"/>
    <p:sldId id="296" r:id="rId24"/>
    <p:sldId id="290" r:id="rId25"/>
    <p:sldId id="260" r:id="rId26"/>
    <p:sldId id="294" r:id="rId2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13293A"/>
    <a:srgbClr val="4590B8"/>
    <a:srgbClr val="969FA7"/>
    <a:srgbClr val="0072A1"/>
    <a:srgbClr val="FFFFFF"/>
    <a:srgbClr val="101A33"/>
    <a:srgbClr val="1C0814"/>
    <a:srgbClr val="360C1F"/>
    <a:srgbClr val="C95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7" autoAdjust="0"/>
    <p:restoredTop sz="94648" autoAdjust="0"/>
  </p:normalViewPr>
  <p:slideViewPr>
    <p:cSldViewPr snapToGrid="0">
      <p:cViewPr varScale="1">
        <p:scale>
          <a:sx n="95" d="100"/>
          <a:sy n="95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75548404-BFA6-449A-B770-49B9B712D5B5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noProof="0" dirty="0"/>
        </a:p>
      </dgm:t>
    </dgm:pt>
    <dgm:pt modelId="{300BF794-D27F-49EC-A31D-74864E04F943}" type="parTrans" cxnId="{570B1333-E4E4-495C-9967-A60D65917B10}">
      <dgm:prSet/>
      <dgm:spPr/>
      <dgm:t>
        <a:bodyPr/>
        <a:lstStyle/>
        <a:p>
          <a:endParaRPr lang="ru-RU"/>
        </a:p>
      </dgm:t>
    </dgm:pt>
    <dgm:pt modelId="{772950AB-F136-4AE9-A465-9D8CD7A182CE}" type="sibTrans" cxnId="{570B1333-E4E4-495C-9967-A60D65917B10}">
      <dgm:prSet/>
      <dgm:spPr/>
      <dgm:t>
        <a:bodyPr/>
        <a:lstStyle/>
        <a:p>
          <a:endParaRPr lang="ru-RU"/>
        </a:p>
      </dgm:t>
    </dgm:pt>
    <dgm:pt modelId="{8B6000E1-F928-4113-8586-9CBDD61C96D7}">
      <dgm:prSet phldrT="[Text]" custT="1"/>
      <dgm:spPr>
        <a:solidFill>
          <a:srgbClr val="1A3260"/>
        </a:solidFill>
      </dgm:spPr>
      <dgm:t>
        <a:bodyPr rtlCol="0"/>
        <a:lstStyle/>
        <a:p>
          <a:pPr rtl="0"/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noProof="0" dirty="0"/>
        </a:p>
      </dgm:t>
    </dgm:pt>
    <dgm:pt modelId="{399397A0-2E31-4A6C-8E0F-1C46D45A0D50}" type="parTrans" cxnId="{5E527A07-17D6-4E86-83EE-ED69845EB5FB}">
      <dgm:prSet/>
      <dgm:spPr/>
      <dgm:t>
        <a:bodyPr/>
        <a:lstStyle/>
        <a:p>
          <a:endParaRPr lang="ru-RU"/>
        </a:p>
      </dgm:t>
    </dgm:pt>
    <dgm:pt modelId="{6FF0B4BA-444D-4C80-9182-71E2CD6DEA1F}" type="sibTrans" cxnId="{5E527A07-17D6-4E86-83EE-ED69845EB5FB}">
      <dgm:prSet/>
      <dgm:spPr/>
      <dgm:t>
        <a:bodyPr/>
        <a:lstStyle/>
        <a:p>
          <a:endParaRPr lang="ru-RU"/>
        </a:p>
      </dgm:t>
    </dgm:pt>
    <dgm:pt modelId="{177F3FFB-BAFC-4074-B1BF-39AD9E464938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noProof="0" dirty="0"/>
        </a:p>
      </dgm:t>
    </dgm:pt>
    <dgm:pt modelId="{7084B4E2-0457-4387-8388-4BC22435EE6B}" type="parTrans" cxnId="{FBD1E260-D714-4E0A-AED2-196DE370E9A4}">
      <dgm:prSet/>
      <dgm:spPr/>
      <dgm:t>
        <a:bodyPr/>
        <a:lstStyle/>
        <a:p>
          <a:endParaRPr lang="ru-RU"/>
        </a:p>
      </dgm:t>
    </dgm:pt>
    <dgm:pt modelId="{04E21D75-C18D-45F1-B67F-9F135479AC66}" type="sibTrans" cxnId="{FBD1E260-D714-4E0A-AED2-196DE370E9A4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>
        <a:solidFill>
          <a:schemeClr val="bg1"/>
        </a:solidFill>
      </dgm:spPr>
    </dgm:pt>
    <dgm:pt modelId="{95DE6538-27BD-44AF-A1A8-CA8F6B10FDD2}" type="pres">
      <dgm:prSet presAssocID="{0BEF68B8-1228-47BB-83B5-7B9CD1E3F84E}" presName="text_2" presStyleLbl="node1" presStyleIdx="1" presStyleCnt="6" custScaleY="109878" custLinFactNeighborY="27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 custScaleY="109627" custLinFactNeighborY="63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 custLinFactNeighborY="5060"/>
      <dgm:spPr/>
    </dgm:pt>
    <dgm:pt modelId="{E8D6CFB2-0017-48B4-96CE-F9CB4123BF25}" type="pres">
      <dgm:prSet presAssocID="{75548404-BFA6-449A-B770-49B9B712D5B5}" presName="text_4" presStyleLbl="node1" presStyleIdx="3" presStyleCnt="6" custScaleY="109943" custLinFactNeighborY="158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635564-8691-442D-BC6D-431823A39776}" type="pres">
      <dgm:prSet presAssocID="{75548404-BFA6-449A-B770-49B9B712D5B5}" presName="accent_4" presStyleCnt="0"/>
      <dgm:spPr/>
    </dgm:pt>
    <dgm:pt modelId="{0FE03446-AB2E-43A1-86E3-D16038F1DBC4}" type="pres">
      <dgm:prSet presAssocID="{75548404-BFA6-449A-B770-49B9B712D5B5}" presName="accentRepeatNode" presStyleLbl="solidFgAcc1" presStyleIdx="3" presStyleCnt="6" custLinFactNeighborY="12650"/>
      <dgm:spPr/>
    </dgm:pt>
    <dgm:pt modelId="{CA4C9B23-BBFA-44F1-9C11-8B9D75517004}" type="pres">
      <dgm:prSet presAssocID="{8B6000E1-F928-4113-8586-9CBDD61C96D7}" presName="text_5" presStyleLbl="node1" presStyleIdx="4" presStyleCnt="6" custScaleY="114868" custLinFactNeighborY="158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0564A5-B2BE-4924-A32E-C55BA72E63CC}" type="pres">
      <dgm:prSet presAssocID="{8B6000E1-F928-4113-8586-9CBDD61C96D7}" presName="accent_5" presStyleCnt="0"/>
      <dgm:spPr/>
    </dgm:pt>
    <dgm:pt modelId="{AC343CC2-2B3E-43B3-8B6A-DA202E2923EA}" type="pres">
      <dgm:prSet presAssocID="{8B6000E1-F928-4113-8586-9CBDD61C96D7}" presName="accentRepeatNode" presStyleLbl="solidFgAcc1" presStyleIdx="4" presStyleCnt="6" custLinFactNeighborY="12650"/>
      <dgm:spPr/>
    </dgm:pt>
    <dgm:pt modelId="{0E3C4A39-3DD7-468A-87AE-0AECB54DE575}" type="pres">
      <dgm:prSet presAssocID="{177F3FFB-BAFC-4074-B1BF-39AD9E46493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6CE698-E9D9-4771-AD9D-0A825E86A55F}" type="pres">
      <dgm:prSet presAssocID="{177F3FFB-BAFC-4074-B1BF-39AD9E464938}" presName="accent_6" presStyleCnt="0"/>
      <dgm:spPr/>
    </dgm:pt>
    <dgm:pt modelId="{270303A8-B507-40FD-A5F2-02463C97DB12}" type="pres">
      <dgm:prSet presAssocID="{177F3FFB-BAFC-4074-B1BF-39AD9E464938}" presName="accentRepeatNode" presStyleLbl="solidFgAcc1" presStyleIdx="5" presStyleCnt="6"/>
      <dgm:spPr/>
    </dgm:pt>
  </dgm:ptLst>
  <dgm:cxnLst>
    <dgm:cxn modelId="{570B1333-E4E4-495C-9967-A60D65917B10}" srcId="{7E5AA53B-3EEE-4DE4-BB81-9044890C2946}" destId="{75548404-BFA6-449A-B770-49B9B712D5B5}" srcOrd="3" destOrd="0" parTransId="{300BF794-D27F-49EC-A31D-74864E04F943}" sibTransId="{772950AB-F136-4AE9-A465-9D8CD7A182CE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B2B258FF-FC1A-4F48-8E9A-8E099676C8BF}" type="presOf" srcId="{177F3FFB-BAFC-4074-B1BF-39AD9E464938}" destId="{0E3C4A39-3DD7-468A-87AE-0AECB54DE575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FBD1E260-D714-4E0A-AED2-196DE370E9A4}" srcId="{7E5AA53B-3EEE-4DE4-BB81-9044890C2946}" destId="{177F3FFB-BAFC-4074-B1BF-39AD9E464938}" srcOrd="5" destOrd="0" parTransId="{7084B4E2-0457-4387-8388-4BC22435EE6B}" sibTransId="{04E21D75-C18D-45F1-B67F-9F135479AC66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9143A9E1-F6D1-49C2-B6A4-D6A0A1D4C733}" type="presOf" srcId="{75548404-BFA6-449A-B770-49B9B712D5B5}" destId="{E8D6CFB2-0017-48B4-96CE-F9CB4123BF25}" srcOrd="0" destOrd="0" presId="urn:microsoft.com/office/officeart/2008/layout/VerticalCurvedList"/>
    <dgm:cxn modelId="{5E527A07-17D6-4E86-83EE-ED69845EB5FB}" srcId="{7E5AA53B-3EEE-4DE4-BB81-9044890C2946}" destId="{8B6000E1-F928-4113-8586-9CBDD61C96D7}" srcOrd="4" destOrd="0" parTransId="{399397A0-2E31-4A6C-8E0F-1C46D45A0D50}" sibTransId="{6FF0B4BA-444D-4C80-9182-71E2CD6DEA1F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A556912E-89A9-42CD-80B1-A84A1860C349}" type="presOf" srcId="{8B6000E1-F928-4113-8586-9CBDD61C96D7}" destId="{CA4C9B23-BBFA-44F1-9C11-8B9D7551700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D4BA2B1-7FD9-46DD-928C-660FF8FFDE88}" type="presParOf" srcId="{90561C55-3C6E-4D53-85E1-2C50BCDDA392}" destId="{E8D6CFB2-0017-48B4-96CE-F9CB4123BF25}" srcOrd="7" destOrd="0" presId="urn:microsoft.com/office/officeart/2008/layout/VerticalCurvedList"/>
    <dgm:cxn modelId="{66AF88B3-6296-411E-ABB7-9F7C3EC97D66}" type="presParOf" srcId="{90561C55-3C6E-4D53-85E1-2C50BCDDA392}" destId="{D6635564-8691-442D-BC6D-431823A39776}" srcOrd="8" destOrd="0" presId="urn:microsoft.com/office/officeart/2008/layout/VerticalCurvedList"/>
    <dgm:cxn modelId="{E2329B9A-91AB-4464-ABC6-74E13E1DE012}" type="presParOf" srcId="{D6635564-8691-442D-BC6D-431823A39776}" destId="{0FE03446-AB2E-43A1-86E3-D16038F1DBC4}" srcOrd="0" destOrd="0" presId="urn:microsoft.com/office/officeart/2008/layout/VerticalCurvedList"/>
    <dgm:cxn modelId="{69A60E10-A6F7-4BEA-A50A-420A9C187E22}" type="presParOf" srcId="{90561C55-3C6E-4D53-85E1-2C50BCDDA392}" destId="{CA4C9B23-BBFA-44F1-9C11-8B9D75517004}" srcOrd="9" destOrd="0" presId="urn:microsoft.com/office/officeart/2008/layout/VerticalCurvedList"/>
    <dgm:cxn modelId="{C0709A7F-D596-4D90-9C07-3672300B9B58}" type="presParOf" srcId="{90561C55-3C6E-4D53-85E1-2C50BCDDA392}" destId="{990564A5-B2BE-4924-A32E-C55BA72E63CC}" srcOrd="10" destOrd="0" presId="urn:microsoft.com/office/officeart/2008/layout/VerticalCurvedList"/>
    <dgm:cxn modelId="{7ED396D0-7B0F-47F1-BC29-56D17547758B}" type="presParOf" srcId="{990564A5-B2BE-4924-A32E-C55BA72E63CC}" destId="{AC343CC2-2B3E-43B3-8B6A-DA202E2923EA}" srcOrd="0" destOrd="0" presId="urn:microsoft.com/office/officeart/2008/layout/VerticalCurvedList"/>
    <dgm:cxn modelId="{A38CDA13-96E7-4169-B146-0E623F37BF23}" type="presParOf" srcId="{90561C55-3C6E-4D53-85E1-2C50BCDDA392}" destId="{0E3C4A39-3DD7-468A-87AE-0AECB54DE575}" srcOrd="11" destOrd="0" presId="urn:microsoft.com/office/officeart/2008/layout/VerticalCurvedList"/>
    <dgm:cxn modelId="{5B19683E-9A5E-4962-B3D4-BDB2B2A9D701}" type="presParOf" srcId="{90561C55-3C6E-4D53-85E1-2C50BCDDA392}" destId="{916CE698-E9D9-4771-AD9D-0A825E86A55F}" srcOrd="12" destOrd="0" presId="urn:microsoft.com/office/officeart/2008/layout/VerticalCurvedList"/>
    <dgm:cxn modelId="{AD3C618D-5CBF-4738-BA25-FDB0D62A4F38}" type="presParOf" srcId="{916CE698-E9D9-4771-AD9D-0A825E86A55F}" destId="{270303A8-B507-40FD-A5F2-02463C97DB12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Применение принципа минимальных привилегий</a:t>
          </a:r>
          <a:r>
            <a:rPr lang="ru-RU" b="0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Санитизация ввода данных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Использование белого списка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параметризованных запросов</a:t>
          </a:r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 Использование </a:t>
          </a:r>
          <a:r>
            <a:rPr lang="en-US" b="0" noProof="0" dirty="0"/>
            <a:t>CSRF</a:t>
          </a:r>
          <a:r>
            <a:rPr lang="ru-RU" b="0" noProof="0" dirty="0"/>
            <a:t> Токена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Использование Атрибута </a:t>
          </a:r>
          <a:r>
            <a:rPr lang="en-US" b="0" noProof="0" dirty="0"/>
            <a:t>SameSite </a:t>
          </a:r>
          <a:r>
            <a:rPr lang="ru-RU" b="0" noProof="0" dirty="0"/>
            <a:t>- </a:t>
          </a:r>
          <a:r>
            <a:rPr lang="en-US" b="0" noProof="0" dirty="0"/>
            <a:t>Strict </a:t>
          </a:r>
          <a:r>
            <a:rPr lang="ru-RU" b="0" noProof="0" dirty="0"/>
            <a:t> у авторизационных </a:t>
          </a:r>
          <a:r>
            <a:rPr lang="en-US" b="0" noProof="0" dirty="0"/>
            <a:t>cookie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Проверка заголовка</a:t>
          </a:r>
          <a:r>
            <a:rPr lang="ru-RU" b="0" baseline="0" noProof="0" dirty="0"/>
            <a:t> </a:t>
          </a:r>
          <a:r>
            <a:rPr lang="en-US" b="0" baseline="0" noProof="0" dirty="0"/>
            <a:t>Authorization </a:t>
          </a:r>
          <a:r>
            <a:rPr lang="ru-RU" b="0" baseline="0" noProof="0" dirty="0"/>
            <a:t>вместо </a:t>
          </a:r>
          <a:r>
            <a:rPr lang="en-US" b="0" baseline="0" noProof="0" dirty="0"/>
            <a:t>cookie </a:t>
          </a:r>
          <a:r>
            <a:rPr lang="ru-RU" b="0" baseline="0" noProof="0" dirty="0"/>
            <a:t>для авторизации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</a:t>
          </a:r>
          <a:r>
            <a:rPr lang="en-US" b="0" dirty="0"/>
            <a:t>CAPTCHA</a:t>
          </a:r>
          <a:endParaRPr lang="ru-RU" b="0" dirty="0"/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777042" y="-732184"/>
          <a:ext cx="5689858" cy="5689858"/>
        </a:xfrm>
        <a:prstGeom prst="blockArc">
          <a:avLst>
            <a:gd name="adj1" fmla="val 18900000"/>
            <a:gd name="adj2" fmla="val 2700000"/>
            <a:gd name="adj3" fmla="val 38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40726" y="222514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kern="1200" noProof="0" dirty="0"/>
        </a:p>
      </dsp:txBody>
      <dsp:txXfrm>
        <a:off x="340726" y="222514"/>
        <a:ext cx="10504879" cy="444859"/>
      </dsp:txXfrm>
    </dsp:sp>
    <dsp:sp modelId="{07CB3071-D555-47DA-A36A-69EB91531FD8}">
      <dsp:nvSpPr>
        <dsp:cNvPr id="0" name=""/>
        <dsp:cNvSpPr/>
      </dsp:nvSpPr>
      <dsp:spPr>
        <a:xfrm>
          <a:off x="62689" y="166906"/>
          <a:ext cx="556074" cy="556074"/>
        </a:xfrm>
        <a:prstGeom prst="ellipse">
          <a:avLst/>
        </a:prstGeom>
        <a:solidFill>
          <a:schemeClr val="bg1"/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6654" y="880141"/>
          <a:ext cx="10138951" cy="48880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kern="1200" noProof="0" dirty="0"/>
        </a:p>
      </dsp:txBody>
      <dsp:txXfrm>
        <a:off x="706654" y="880141"/>
        <a:ext cx="10138951" cy="488802"/>
      </dsp:txXfrm>
    </dsp:sp>
    <dsp:sp modelId="{3F8116AC-FAC3-4E95-9865-93CCFEB191B9}">
      <dsp:nvSpPr>
        <dsp:cNvPr id="0" name=""/>
        <dsp:cNvSpPr/>
      </dsp:nvSpPr>
      <dsp:spPr>
        <a:xfrm>
          <a:off x="428616" y="834111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873983" y="1563643"/>
          <a:ext cx="9971622" cy="487686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kern="1200" noProof="0" dirty="0"/>
        </a:p>
      </dsp:txBody>
      <dsp:txXfrm>
        <a:off x="873983" y="1563643"/>
        <a:ext cx="9971622" cy="487686"/>
      </dsp:txXfrm>
    </dsp:sp>
    <dsp:sp modelId="{A965097E-32F1-4AB8-8C4E-2814A7596B2F}">
      <dsp:nvSpPr>
        <dsp:cNvPr id="0" name=""/>
        <dsp:cNvSpPr/>
      </dsp:nvSpPr>
      <dsp:spPr>
        <a:xfrm>
          <a:off x="595946" y="1529453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6CFB2-0017-48B4-96CE-F9CB4123BF25}">
      <dsp:nvSpPr>
        <dsp:cNvPr id="0" name=""/>
        <dsp:cNvSpPr/>
      </dsp:nvSpPr>
      <dsp:spPr>
        <a:xfrm>
          <a:off x="873983" y="2271922"/>
          <a:ext cx="9971622" cy="48909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kern="1200" noProof="0" dirty="0"/>
        </a:p>
      </dsp:txBody>
      <dsp:txXfrm>
        <a:off x="873983" y="2271922"/>
        <a:ext cx="9971622" cy="489091"/>
      </dsp:txXfrm>
    </dsp:sp>
    <dsp:sp modelId="{0FE03446-AB2E-43A1-86E3-D16038F1DBC4}">
      <dsp:nvSpPr>
        <dsp:cNvPr id="0" name=""/>
        <dsp:cNvSpPr/>
      </dsp:nvSpPr>
      <dsp:spPr>
        <a:xfrm>
          <a:off x="595946" y="2238442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C9B23-BBFA-44F1-9C11-8B9D75517004}">
      <dsp:nvSpPr>
        <dsp:cNvPr id="0" name=""/>
        <dsp:cNvSpPr/>
      </dsp:nvSpPr>
      <dsp:spPr>
        <a:xfrm>
          <a:off x="706654" y="2928172"/>
          <a:ext cx="10138951" cy="51100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kern="1200" noProof="0" dirty="0"/>
        </a:p>
      </dsp:txBody>
      <dsp:txXfrm>
        <a:off x="706654" y="2928172"/>
        <a:ext cx="10138951" cy="511001"/>
      </dsp:txXfrm>
    </dsp:sp>
    <dsp:sp modelId="{AC343CC2-2B3E-43B3-8B6A-DA202E2923EA}">
      <dsp:nvSpPr>
        <dsp:cNvPr id="0" name=""/>
        <dsp:cNvSpPr/>
      </dsp:nvSpPr>
      <dsp:spPr>
        <a:xfrm>
          <a:off x="428616" y="2905647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4A39-3DD7-468A-87AE-0AECB54DE575}">
      <dsp:nvSpPr>
        <dsp:cNvPr id="0" name=""/>
        <dsp:cNvSpPr/>
      </dsp:nvSpPr>
      <dsp:spPr>
        <a:xfrm>
          <a:off x="340726" y="3558116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kern="1200" noProof="0" dirty="0"/>
        </a:p>
      </dsp:txBody>
      <dsp:txXfrm>
        <a:off x="340726" y="3558116"/>
        <a:ext cx="10504879" cy="444859"/>
      </dsp:txXfrm>
    </dsp:sp>
    <dsp:sp modelId="{270303A8-B507-40FD-A5F2-02463C97DB12}">
      <dsp:nvSpPr>
        <dsp:cNvPr id="0" name=""/>
        <dsp:cNvSpPr/>
      </dsp:nvSpPr>
      <dsp:spPr>
        <a:xfrm>
          <a:off x="62689" y="3502508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/>
            <a:t>Применение принципа минимальных привилегий</a:t>
          </a:r>
          <a:r>
            <a:rPr lang="ru-RU" sz="2500" b="0" kern="1200" noProof="0" dirty="0"/>
            <a:t>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/>
            <a:t>Санитизация ввода данных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/>
            <a:t>Использование белого списка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/>
            <a:t>Использование параметризованных запросов</a:t>
          </a:r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noProof="0" dirty="0"/>
            <a:t> Использование </a:t>
          </a:r>
          <a:r>
            <a:rPr lang="en-US" sz="2500" b="0" kern="1200" noProof="0" dirty="0"/>
            <a:t>CSRF</a:t>
          </a:r>
          <a:r>
            <a:rPr lang="ru-RU" sz="2500" b="0" kern="1200" noProof="0" dirty="0"/>
            <a:t> Токена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noProof="0" dirty="0"/>
            <a:t>Использование Атрибута </a:t>
          </a:r>
          <a:r>
            <a:rPr lang="en-US" sz="2500" b="0" kern="1200" noProof="0" dirty="0"/>
            <a:t>SameSite </a:t>
          </a:r>
          <a:r>
            <a:rPr lang="ru-RU" sz="2500" b="0" kern="1200" noProof="0" dirty="0"/>
            <a:t>- </a:t>
          </a:r>
          <a:r>
            <a:rPr lang="en-US" sz="2500" b="0" kern="1200" noProof="0" dirty="0"/>
            <a:t>Strict </a:t>
          </a:r>
          <a:r>
            <a:rPr lang="ru-RU" sz="2500" b="0" kern="1200" noProof="0" dirty="0"/>
            <a:t> у авторизационных </a:t>
          </a:r>
          <a:r>
            <a:rPr lang="en-US" sz="2500" b="0" kern="1200" noProof="0" dirty="0"/>
            <a:t>cookie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noProof="0" dirty="0"/>
            <a:t>Проверка заголовка</a:t>
          </a:r>
          <a:r>
            <a:rPr lang="ru-RU" sz="2500" b="0" kern="1200" baseline="0" noProof="0" dirty="0"/>
            <a:t> </a:t>
          </a:r>
          <a:r>
            <a:rPr lang="en-US" sz="2500" b="0" kern="1200" baseline="0" noProof="0" dirty="0"/>
            <a:t>Authorization </a:t>
          </a:r>
          <a:r>
            <a:rPr lang="ru-RU" sz="2500" b="0" kern="1200" baseline="0" noProof="0" dirty="0"/>
            <a:t>вместо </a:t>
          </a:r>
          <a:r>
            <a:rPr lang="en-US" sz="2500" b="0" kern="1200" baseline="0" noProof="0" dirty="0"/>
            <a:t>cookie </a:t>
          </a:r>
          <a:r>
            <a:rPr lang="ru-RU" sz="2500" b="0" kern="1200" baseline="0" noProof="0" dirty="0"/>
            <a:t>для авторизации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0" kern="1200" dirty="0"/>
            <a:t>Использование </a:t>
          </a:r>
          <a:r>
            <a:rPr lang="en-US" sz="2500" b="0" kern="1200" dirty="0"/>
            <a:t>CAPTCHA</a:t>
          </a:r>
          <a:endParaRPr lang="ru-RU" sz="2500" b="0" kern="1200" dirty="0"/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01.06.2025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01.06.2025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23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26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88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01.06.2025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28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59" y="5426656"/>
            <a:ext cx="9734176" cy="689462"/>
          </a:xfrm>
        </p:spPr>
        <p:txBody>
          <a:bodyPr tIns="36000" bIns="108000" rtlCol="0">
            <a:no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КЛИЕНТА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EBEAA2-B009-41CF-9F10-D401CB792CE1}"/>
              </a:ext>
            </a:extLst>
          </p:cNvPr>
          <p:cNvGrpSpPr/>
          <p:nvPr/>
        </p:nvGrpSpPr>
        <p:grpSpPr>
          <a:xfrm>
            <a:off x="878337" y="1059656"/>
            <a:ext cx="10435327" cy="3559373"/>
            <a:chOff x="806981" y="1059656"/>
            <a:chExt cx="10435327" cy="355937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BF45122-3122-42D0-AE14-D4EADC212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45" t="16046" r="19550"/>
            <a:stretch/>
          </p:blipFill>
          <p:spPr>
            <a:xfrm>
              <a:off x="806981" y="1749864"/>
              <a:ext cx="2802906" cy="286916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2791901-0E8E-4ACA-9531-DD387A5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78" t="17949" r="8069"/>
            <a:stretch/>
          </p:blipFill>
          <p:spPr>
            <a:xfrm>
              <a:off x="4488224" y="1749863"/>
              <a:ext cx="2949668" cy="286916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0337868-2FCE-4E1A-9FF2-C9F452689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95" t="18494" r="8328"/>
            <a:stretch/>
          </p:blipFill>
          <p:spPr>
            <a:xfrm>
              <a:off x="8316228" y="1759370"/>
              <a:ext cx="2926080" cy="28501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6A633-A7F2-4BA8-BE19-D31EC0367A20}"/>
                </a:ext>
              </a:extLst>
            </p:cNvPr>
            <p:cNvSpPr txBox="1"/>
            <p:nvPr/>
          </p:nvSpPr>
          <p:spPr>
            <a:xfrm>
              <a:off x="1411581" y="1059656"/>
              <a:ext cx="1593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HTML</a:t>
              </a:r>
              <a:endParaRPr lang="ru-RU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EAC7EF-6203-4CC4-A890-B7E73F60FED4}"/>
                </a:ext>
              </a:extLst>
            </p:cNvPr>
            <p:cNvSpPr txBox="1"/>
            <p:nvPr/>
          </p:nvSpPr>
          <p:spPr>
            <a:xfrm>
              <a:off x="5413869" y="1059656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CSS</a:t>
              </a:r>
              <a:endParaRPr lang="ru-RU" sz="3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C59EE9-0EF2-4288-A761-D537DFBCF83C}"/>
                </a:ext>
              </a:extLst>
            </p:cNvPr>
            <p:cNvSpPr txBox="1"/>
            <p:nvPr/>
          </p:nvSpPr>
          <p:spPr>
            <a:xfrm>
              <a:off x="9470529" y="1067347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JS</a:t>
              </a:r>
              <a:endParaRPr lang="ru-RU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55" y="5426656"/>
            <a:ext cx="9627184" cy="689462"/>
          </a:xfrm>
        </p:spPr>
        <p:txBody>
          <a:bodyPr tIns="36000" bIns="108000" rtlCol="0">
            <a:norm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СЕРВЕРА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E96FF9F-8D5E-4882-8303-E57894211549}"/>
              </a:ext>
            </a:extLst>
          </p:cNvPr>
          <p:cNvGrpSpPr/>
          <p:nvPr/>
        </p:nvGrpSpPr>
        <p:grpSpPr>
          <a:xfrm>
            <a:off x="1111168" y="1023602"/>
            <a:ext cx="9969665" cy="3489905"/>
            <a:chOff x="1161676" y="1023602"/>
            <a:chExt cx="9969665" cy="348990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B396B25-98CF-415C-9171-E30179E3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676" y="1023602"/>
              <a:ext cx="4228479" cy="348990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C1D39C8-0689-4912-9732-C52DB47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807" y="1400266"/>
              <a:ext cx="5065534" cy="2736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6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 err="1"/>
              <a:t>xss</a:t>
            </a:r>
            <a:r>
              <a:rPr lang="en-US" dirty="0"/>
              <a:t> </a:t>
            </a:r>
            <a:r>
              <a:rPr lang="ru-RU" dirty="0"/>
              <a:t>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367644"/>
            <a:ext cx="5068153" cy="3778762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разработана веб-страница, которая имитирует блок комментариев в интернете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была создана база данных под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в которой, в свою очередь, была создана таблица с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имеет поля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 в БД, 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комментария.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DC32F-8932-418E-ACBA-86E0564E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938096"/>
            <a:ext cx="5068152" cy="26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DE1B-9669-48F2-990C-88AE057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70C9E5-8A87-41F7-A798-E8A4B1B3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89542"/>
            <a:ext cx="5254306" cy="294206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4F24F-B8E4-4A3E-B63B-4050531A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9541"/>
            <a:ext cx="5254306" cy="29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6CB3-CA50-48B0-948B-81DBBF26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FFE937-67E7-4755-96DB-A082534439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35" y="2065003"/>
            <a:ext cx="5514062" cy="15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D3F5D6-085E-45B1-AD0E-308A4025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02" y="3759792"/>
            <a:ext cx="5516995" cy="22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74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309"/>
            <a:ext cx="5068153" cy="398953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SQL Инъекциями была разработана веб-страница, которая имитирует форму авторизации в интернете.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Также была создана таблица, под названием “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Таблица имеет поля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“username”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“password”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пользователя, а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363C8-AE8E-41AF-B486-1F7AAFAAA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86252" y="2367644"/>
            <a:ext cx="5068152" cy="3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9B851-1D70-4AB7-8DEC-F34AEE51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242A9-A909-4495-9DA9-7BEE3E61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5576"/>
            <a:ext cx="5514808" cy="2860238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имеет одну запись. Эта запись представляет пользователя под именем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с паролем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пользователь вводит данные в форму, его перенаправляет на страницу с сообщением о статусе авторизации: “Ошибка!” либо “Вход успешно выполнен”.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6A1BAB-6416-486F-B045-FCAD4DA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33" y="1902076"/>
            <a:ext cx="4527567" cy="22895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3AB92B-C607-46C8-AC97-5C758A5E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33" y="4377726"/>
            <a:ext cx="4527567" cy="22677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A4DD23-7FC3-44F6-BAE2-BB43937B5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526" y="4859150"/>
            <a:ext cx="541414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52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6F443-E4EE-4B83-917F-7AC9E29D7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2261" y="2143606"/>
            <a:ext cx="5408547" cy="326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D5D58-BAE9-4465-AC7B-D623BD7D57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43606"/>
            <a:ext cx="5408547" cy="326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3EFEF0-AAD6-4724-A291-2B47C25FB4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75" y="5584077"/>
            <a:ext cx="6379903" cy="848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0B2D-7CBA-468C-9D31-EE607D2C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80696-4740-4F46-BA85-C0F2F3F8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0455"/>
            <a:ext cx="10656304" cy="1304220"/>
          </a:xfrm>
        </p:spPr>
        <p:txBody>
          <a:bodyPr anchor="t"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защититься от взлома, было принято решение использовать параметризованный запрос. Такой подход предотвращает выполнение вредоносных SQL-инструкций, подставляемых через пользовательский ввод.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95" y="3986463"/>
            <a:ext cx="10716210" cy="2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13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 smtClean="0"/>
              <a:t>CSRF</a:t>
            </a:r>
            <a:r>
              <a:rPr lang="ru-RU" dirty="0" smtClean="0"/>
              <a:t> </a:t>
            </a:r>
            <a:r>
              <a:rPr lang="ru-RU" dirty="0"/>
              <a:t>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0056"/>
            <a:ext cx="4921250" cy="372916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тестирования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CSRF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атаки была создана страница профиля пользователя. При входе на страницу пользователь видит свой логин, и может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ввести новый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логин или новый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сайт внедрен функционал авторизации. 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4045" y="2070056"/>
            <a:ext cx="5776763" cy="37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4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46" y="933887"/>
            <a:ext cx="5901253" cy="512797"/>
          </a:xfrm>
        </p:spPr>
        <p:txBody>
          <a:bodyPr tIns="108000" bIns="108000" numCol="1" anchor="ctr">
            <a:no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 </a:t>
            </a:r>
            <a:r>
              <a:rPr lang="ru-RU" b="1" dirty="0">
                <a:cs typeface="Times New Roman" panose="02020603050405020304" pitchFamily="18" charset="0"/>
              </a:rPr>
              <a:t>Цель работы</a:t>
            </a:r>
            <a:r>
              <a:rPr lang="en-US" b="1" dirty="0">
                <a:cs typeface="Times New Roman" panose="02020603050405020304" pitchFamily="18" charset="0"/>
              </a:rPr>
              <a:t>: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226" y="2321522"/>
            <a:ext cx="9471547" cy="2608975"/>
          </a:xfrm>
        </p:spPr>
        <p:txBody>
          <a:bodyPr lIns="108000" rIns="10800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является проанализировать современные угрозы безопасности на веб-сайтах и выявить способы их предотвращения.</a:t>
            </a: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"/>
            </a:pPr>
            <a:endParaRPr lang="ru-RU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</a:t>
            </a:r>
            <a:r>
              <a:rPr lang="en-US" dirty="0" smtClean="0"/>
              <a:t>CSRF</a:t>
            </a:r>
            <a:r>
              <a:rPr lang="ru-RU" dirty="0" smtClean="0"/>
              <a:t> </a:t>
            </a:r>
            <a:r>
              <a:rPr lang="ru-RU" dirty="0"/>
              <a:t>и защита от атаки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1191" y="2013183"/>
            <a:ext cx="5795545" cy="2687154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9137" y="2013183"/>
            <a:ext cx="5081671" cy="37351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885269"/>
            <a:ext cx="5795545" cy="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0B00B-2D7E-4C11-A3BC-0AA1B9B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61CD37-43BB-418F-A898-BAE59E86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11915"/>
          </a:xfrm>
        </p:spPr>
        <p:txBody>
          <a:bodyPr>
            <a:normAutofit fontScale="92500" lnSpcReduction="20000"/>
          </a:bodyPr>
          <a:lstStyle/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Подводя итоги, были рассмотрены актуальные уязвимости веб-безопасности, и методы их предотвращения. Также, была проведена практическая работа с уязвимостями внедрения вредоносного кода на веб-страницы. Была разработана тестовая среда, на которой были протестированы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атаки и способы их предотвращения.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работы, все следующие задачи были выполнены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теоретическую составляющую современных угроз;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методы реализации угроз на веб-сайты, а также их предотвращение;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какие методы атак и защиты используются злоумышленниками;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8570" y="1606143"/>
            <a:ext cx="3176985" cy="1746762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chemeClr val="bg2"/>
              </a:solidFill>
            </a:endParaRPr>
          </a:p>
          <a:p>
            <a:pPr rtl="0"/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25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62" y="950217"/>
            <a:ext cx="3239696" cy="512797"/>
          </a:xfrm>
        </p:spPr>
        <p:txBody>
          <a:bodyPr tIns="108000" bIns="108000" anchor="ctr">
            <a:noAutofit/>
          </a:bodyPr>
          <a:lstStyle/>
          <a:p>
            <a:r>
              <a:rPr lang="ru-RU" b="1" dirty="0"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853967"/>
            <a:ext cx="11229474" cy="3649211"/>
          </a:xfrm>
        </p:spPr>
        <p:txBody>
          <a:bodyPr lIns="108000" rIns="108000" anchor="t">
            <a:norm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методы реализации угроз на веб-сайтах, и их предотвращения;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7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1E44D3-C1E4-4841-8A9D-12CA1465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522973"/>
            <a:ext cx="6177413" cy="3403044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</a:rPr>
              <a:t>Межсайтовый скриптинг </a:t>
            </a:r>
            <a:r>
              <a:rPr lang="ru-RU" sz="1800" dirty="0">
                <a:effectLst/>
                <a:ea typeface="Calibri" panose="020F0502020204030204" pitchFamily="34" charset="0"/>
              </a:rPr>
              <a:t/>
            </a:r>
            <a:br>
              <a:rPr lang="ru-RU" sz="1800" dirty="0">
                <a:effectLst/>
                <a:ea typeface="Calibri" panose="020F0502020204030204" pitchFamily="34" charset="0"/>
              </a:rPr>
            </a:br>
            <a:r>
              <a:rPr lang="ru-RU" sz="1600" dirty="0">
                <a:effectLst/>
                <a:ea typeface="Calibri" panose="020F0502020204030204" pitchFamily="34" charset="0"/>
              </a:rPr>
              <a:t>(XSS или 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Cross-</a:t>
            </a:r>
            <a:r>
              <a:rPr lang="ru-RU" sz="1600" i="1" dirty="0" err="1">
                <a:effectLst/>
                <a:ea typeface="Calibri" panose="020F0502020204030204" pitchFamily="34" charset="0"/>
              </a:rPr>
              <a:t>Site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 Scripting</a:t>
            </a:r>
            <a:r>
              <a:rPr lang="ru-RU" sz="1600" dirty="0">
                <a:effectLst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651057" y="2100837"/>
            <a:ext cx="4959751" cy="419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Межсайтовый скриптинг (XSS или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Scripting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это термин, используемый для описания типа атак, которые позволяют злоумышленнику внедрять вредоносный код через веб-сайт в браузеры других пользователей.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недрённый код может выполнять действие отправки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авторизационного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файла 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пользователя злоумышленнику.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DA57AF-19CE-47BF-BC2D-CBF18B4E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способы предотвращения </a:t>
            </a:r>
            <a:r>
              <a:rPr lang="en-US" b="1" dirty="0">
                <a:effectLst/>
                <a:ea typeface="Calibri" panose="020F0502020204030204" pitchFamily="34" charset="0"/>
              </a:rPr>
              <a:t>XSS</a:t>
            </a:r>
            <a:r>
              <a:rPr lang="ru-RU" dirty="0">
                <a:effectLst/>
                <a:ea typeface="Calibri" panose="020F0502020204030204" pitchFamily="34" charset="0"/>
              </a:rPr>
              <a:t> атак</a:t>
            </a:r>
            <a:endParaRPr lang="ru-RU" dirty="0"/>
          </a:p>
        </p:txBody>
      </p:sp>
      <p:graphicFrame>
        <p:nvGraphicFramePr>
          <p:cNvPr id="10" name="Объект 5" descr="SmartArt">
            <a:extLst>
              <a:ext uri="{FF2B5EF4-FFF2-40B4-BE49-F238E27FC236}">
                <a16:creationId xmlns:a16="http://schemas.microsoft.com/office/drawing/2014/main" id="{F3312840-6CFB-44C6-A505-EF004C626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59934"/>
              </p:ext>
            </p:extLst>
          </p:nvPr>
        </p:nvGraphicFramePr>
        <p:xfrm>
          <a:off x="639030" y="2002055"/>
          <a:ext cx="10903343" cy="422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en-US" dirty="0">
                <a:effectLst/>
                <a:ea typeface="Calibri" panose="020F0502020204030204" pitchFamily="34" charset="0"/>
              </a:rPr>
              <a:t>SQL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</a:rPr>
              <a:t>ИНЪЕКЦИЯ</a:t>
            </a:r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ffectLst/>
                <a:ea typeface="Calibri" panose="020F0502020204030204" pitchFamily="34" charset="0"/>
              </a:rPr>
              <a:t>SQL Injection</a:t>
            </a:r>
            <a:r>
              <a:rPr lang="ru-RU" sz="1600" dirty="0">
                <a:effectLst/>
                <a:ea typeface="Calibri" panose="020F050202020403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</a:rPr>
              <a:t>SQLI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514808" cy="373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это тип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атаки на веб-приложения, при которой злоумышленник внедряет вредоносные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-запросы в поля ввода или другие механизмы общения с базой данных.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выполнение несанкционированных операций в базе данных или получение конфиденциальной информации.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2A094-7F6C-4E4A-89CE-0175E35B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9" r="5489"/>
          <a:stretch/>
        </p:blipFill>
        <p:spPr>
          <a:xfrm>
            <a:off x="665412" y="2486062"/>
            <a:ext cx="5024387" cy="33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SQL </a:t>
            </a:r>
            <a:r>
              <a:rPr lang="ru-RU" dirty="0"/>
              <a:t>Инъекций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14792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191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dirty="0">
                <a:effectLst/>
                <a:ea typeface="Calibri" panose="020F0502020204030204" pitchFamily="34" charset="0"/>
              </a:rPr>
              <a:t>Межсайтовая подделка запросов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a typeface="Calibri" panose="020F0502020204030204" pitchFamily="34" charset="0"/>
              </a:rPr>
              <a:t>cross-site request forgery </a:t>
            </a:r>
            <a:r>
              <a:rPr lang="ru-RU" sz="1600" dirty="0">
                <a:effectLst/>
                <a:ea typeface="Calibri" panose="020F0502020204030204" pitchFamily="34" charset="0"/>
              </a:rPr>
              <a:t>(</a:t>
            </a:r>
            <a:r>
              <a:rPr lang="en-US" sz="1600" dirty="0">
                <a:effectLst/>
                <a:ea typeface="Calibri" panose="020F0502020204030204" pitchFamily="34" charset="0"/>
              </a:rPr>
              <a:t>CSRF </a:t>
            </a:r>
            <a:r>
              <a:rPr lang="ru-RU" sz="1600" dirty="0">
                <a:effectLst/>
                <a:ea typeface="Calibri" panose="020F0502020204030204" pitchFamily="34" charset="0"/>
              </a:rPr>
              <a:t>или </a:t>
            </a:r>
            <a:r>
              <a:rPr lang="en-US" sz="1600" dirty="0" err="1">
                <a:effectLst/>
                <a:ea typeface="Calibri" panose="020F0502020204030204" pitchFamily="34" charset="0"/>
              </a:rPr>
              <a:t>Xsrf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430587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CSRF (Cross-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Forgery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или межсайтовая подделка запроса, представляет собой тип атаки на веб-приложения, при котором злоумышленник инициирует выполнение нежелательных действий от имени авторизованного пользователя.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особенность данной уязвимости заключается в том, что пользователь, находясь в активной сессии на целевом сайте, переходит на вредоносную страницу, содержащую скрытую форму или скрипт.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2FD7CF-836C-41C6-8115-6E04A68E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1" y="2056686"/>
            <a:ext cx="4736321" cy="4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9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CSRF </a:t>
            </a:r>
            <a:r>
              <a:rPr lang="ru-RU" dirty="0"/>
              <a:t>АТАК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34700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51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1873</TotalTime>
  <Words>780</Words>
  <Application>Microsoft Office PowerPoint</Application>
  <PresentationFormat>Широкоэкранный</PresentationFormat>
  <Paragraphs>89</Paragraphs>
  <Slides>23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Презентация PowerPoint</vt:lpstr>
      <vt:lpstr> Цель работы:</vt:lpstr>
      <vt:lpstr>ЗАДАЧИ:</vt:lpstr>
      <vt:lpstr>Межсайтовый скриптинг  (XSS или Cross-Site Scripting)</vt:lpstr>
      <vt:lpstr>способы предотвращения XSS атак</vt:lpstr>
      <vt:lpstr>SQL ИНЪЕКЦИЯ SQL Injection (SQLI) </vt:lpstr>
      <vt:lpstr>Способы предотвращения SQL Инъекций </vt:lpstr>
      <vt:lpstr>Межсайтовая подделка запросов  cross-site request forgery (CSRF или Xsrf) </vt:lpstr>
      <vt:lpstr>Способы предотвращения CSRF АТАК </vt:lpstr>
      <vt:lpstr>ТЕХНОЛОГИИ, ИСПОЛЬЗУЕМЫЕ НА СТОРОНЕ КЛИЕНТА</vt:lpstr>
      <vt:lpstr>ТЕХНОЛОГИИ, ИСПОЛЬЗУЕМЫЕ НА СТОРОНЕ СЕРВЕРА</vt:lpstr>
      <vt:lpstr>Применение xss и защита от атаки</vt:lpstr>
      <vt:lpstr>Применение xss и защита от атаки</vt:lpstr>
      <vt:lpstr>Применение xss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CSRF и защита от атаки</vt:lpstr>
      <vt:lpstr>Применение CSRF и защита от атаки</vt:lpstr>
      <vt:lpstr>Заключение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</dc:creator>
  <cp:lastModifiedBy>1</cp:lastModifiedBy>
  <cp:revision>135</cp:revision>
  <dcterms:created xsi:type="dcterms:W3CDTF">2024-05-02T09:31:43Z</dcterms:created>
  <dcterms:modified xsi:type="dcterms:W3CDTF">2025-06-01T15:20:45Z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